
<file path=[Content_Types].xml><?xml version="1.0" encoding="utf-8"?>
<Types xmlns="http://schemas.openxmlformats.org/package/2006/content-types">
  <Default Extension="wav" ContentType="audio/x-wav"/>
  <Default Extension="png" ContentType="image/png"/>
  <Default Extension="tiff" ContentType="image/tif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06" r:id="rId3"/>
    <p:sldId id="409" r:id="rId4"/>
    <p:sldId id="410" r:id="rId5"/>
    <p:sldId id="411" r:id="rId6"/>
  </p:sldIdLst>
  <p:sldSz cx="12801600" cy="9601200" type="A3"/>
  <p:notesSz cx="10234295" cy="14663420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9C"/>
    <a:srgbClr val="F08230"/>
    <a:srgbClr val="78D900"/>
    <a:srgbClr val="4E8F00"/>
    <a:srgbClr val="004E8A"/>
    <a:srgbClr val="FFFFFF"/>
    <a:srgbClr val="1F77B4"/>
    <a:srgbClr val="D9D9D9"/>
    <a:srgbClr val="7F7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56" autoAdjust="0"/>
  </p:normalViewPr>
  <p:slideViewPr>
    <p:cSldViewPr snapToGrid="0" snapToObjects="1">
      <p:cViewPr varScale="1">
        <p:scale>
          <a:sx n="59" d="100"/>
          <a:sy n="59" d="100"/>
        </p:scale>
        <p:origin x="1502" y="43"/>
      </p:cViewPr>
      <p:guideLst>
        <p:guide pos="7874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80" y="-2726"/>
      </p:cViewPr>
      <p:guideLst>
        <p:guide orient="horz" pos="4618"/>
        <p:guide pos="32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image" Target="../media/image12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2.wav>
</file>

<file path=ppt/media/audio3.wav>
</file>

<file path=ppt/media/image1.png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de-DE" sz="3530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5" r="5453"/>
          <a:stretch>
            <a:fillRect/>
          </a:stretch>
        </p:blipFill>
        <p:spPr bwMode="auto">
          <a:xfrm>
            <a:off x="10946129" y="920116"/>
            <a:ext cx="1662949" cy="110902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de-DE" dirty="0"/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  <a:endParaRPr lang="de-DE" dirty="0"/>
          </a:p>
          <a:p>
            <a:pPr lvl="1"/>
            <a:r>
              <a:rPr lang="de-DE" dirty="0"/>
              <a:t>Zweite Ebene</a:t>
            </a:r>
            <a:endParaRPr lang="de-DE" dirty="0"/>
          </a:p>
          <a:p>
            <a:pPr lvl="2"/>
            <a:r>
              <a:rPr lang="de-DE" dirty="0"/>
              <a:t>Dritte Ebene</a:t>
            </a:r>
            <a:endParaRPr lang="de-DE" dirty="0"/>
          </a:p>
          <a:p>
            <a:pPr lvl="3"/>
            <a:r>
              <a:rPr lang="de-DE" dirty="0"/>
              <a:t>Vierte Ebene</a:t>
            </a:r>
            <a:endParaRPr lang="de-DE" dirty="0"/>
          </a:p>
          <a:p>
            <a:pPr lvl="4"/>
            <a:r>
              <a:rPr lang="de-DE" dirty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5pPr>
            <a:lvl6pPr marL="1506855" indent="-253365">
              <a:buFont typeface="Wingdings" panose="05000000000000000000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anose="05000000000000000000" pitchFamily="2" charset="2"/>
              <a:buChar char="§"/>
              <a:defRPr sz="2800"/>
            </a:lvl1pPr>
            <a:lvl2pPr marL="506730" indent="-253365">
              <a:buFont typeface="Wingdings" panose="05000000000000000000" pitchFamily="2" charset="2"/>
              <a:buChar char="§"/>
              <a:defRPr sz="2520"/>
            </a:lvl2pPr>
            <a:lvl3pPr marL="760095" indent="-253365">
              <a:buFont typeface="Wingdings" panose="05000000000000000000" pitchFamily="2" charset="2"/>
              <a:buChar char="§"/>
              <a:defRPr sz="2520"/>
            </a:lvl3pPr>
            <a:lvl4pPr marL="1000125" indent="-240030">
              <a:buFont typeface="Wingdings" panose="05000000000000000000" pitchFamily="2" charset="2"/>
              <a:buChar char="§"/>
              <a:defRPr sz="2240"/>
            </a:lvl4pPr>
            <a:lvl5pPr marL="1253490" indent="-253365">
              <a:buFont typeface="Wingdings" panose="05000000000000000000" pitchFamily="2" charset="2"/>
              <a:buChar char="§"/>
              <a:defRPr sz="2240"/>
            </a:lvl5pPr>
            <a:lvl6pPr marL="1253490" indent="0" defTabSz="1506855">
              <a:buFont typeface="Wingdings" panose="05000000000000000000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  <a:endParaRPr lang="de-DE" dirty="0"/>
          </a:p>
          <a:p>
            <a:pPr lvl="1"/>
            <a:r>
              <a:rPr lang="de-DE" dirty="0"/>
              <a:t>Zweite Ebene</a:t>
            </a:r>
            <a:endParaRPr lang="de-DE" dirty="0"/>
          </a:p>
          <a:p>
            <a:pPr lvl="2"/>
            <a:r>
              <a:rPr lang="de-DE" dirty="0"/>
              <a:t>Dritte Ebene</a:t>
            </a:r>
            <a:endParaRPr lang="de-DE" dirty="0"/>
          </a:p>
          <a:p>
            <a:pPr lvl="3"/>
            <a:r>
              <a:rPr lang="de-DE" dirty="0"/>
              <a:t>Vierte Ebene</a:t>
            </a:r>
            <a:endParaRPr lang="de-DE" dirty="0"/>
          </a:p>
          <a:p>
            <a:pPr lvl="4"/>
            <a:r>
              <a:rPr lang="de-DE" dirty="0"/>
              <a:t>Fünfte Ebene</a:t>
            </a:r>
            <a:endParaRPr lang="de-DE" dirty="0"/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</a:fld>
            <a:endParaRPr lang="de-DE" sz="13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  <a:endParaRPr lang="de-DE" sz="2400" b="0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media" Target="../media/audio3.wav"/><Relationship Id="rId5" Type="http://schemas.openxmlformats.org/officeDocument/2006/relationships/audio" Target="../media/audio3.wav"/><Relationship Id="rId4" Type="http://schemas.openxmlformats.org/officeDocument/2006/relationships/image" Target="../media/image11.png"/><Relationship Id="rId3" Type="http://schemas.microsoft.com/office/2007/relationships/media" Target="../media/audio2.wav"/><Relationship Id="rId2" Type="http://schemas.openxmlformats.org/officeDocument/2006/relationships/audio" Target="../media/audio2.wav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Abgerundetes Rechteck"/>
          <p:cNvSpPr/>
          <p:nvPr/>
        </p:nvSpPr>
        <p:spPr>
          <a:xfrm>
            <a:off x="7134860" y="4384040"/>
            <a:ext cx="5306695" cy="385000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44" name="Abgerundetes Rechteck"/>
          <p:cNvSpPr/>
          <p:nvPr/>
        </p:nvSpPr>
        <p:spPr>
          <a:xfrm>
            <a:off x="249555" y="4384040"/>
            <a:ext cx="6737985" cy="385000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504000" y="2282580"/>
            <a:ext cx="9429840" cy="1320480"/>
          </a:xfrm>
        </p:spPr>
        <p:txBody>
          <a:bodyPr/>
          <a:p>
            <a:r>
              <a:rPr lang="de-DE" altLang="en-US"/>
              <a:t>Christian Endl, Felix Wirth, Korbinian Kunst &amp; Taulant Koka</a:t>
            </a:r>
            <a:endParaRPr lang="de-DE" altLang="en-US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/>
              <a:t>Spatial Filtering for Source Separation in EEG Data</a:t>
            </a:r>
            <a:endParaRPr lang="de-DE" altLang="en-US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1"/>
          <a:srcRect r="17145"/>
          <a:stretch>
            <a:fillRect/>
          </a:stretch>
        </p:blipFill>
        <p:spPr>
          <a:xfrm>
            <a:off x="3822065" y="4672965"/>
            <a:ext cx="3022600" cy="305752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175" y="4862830"/>
            <a:ext cx="2618105" cy="267843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450" y="4860290"/>
            <a:ext cx="2715895" cy="27031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95" y="4672965"/>
            <a:ext cx="3813810" cy="2952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Agena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accent5"/>
                </a:solidFill>
              </a:rPr>
              <a:t>Graph Blind Source Separation </a:t>
            </a:r>
            <a:r>
              <a:rPr lang="de-DE" dirty="0" err="1">
                <a:solidFill>
                  <a:schemeClr val="accent5"/>
                </a:solidFill>
              </a:rPr>
              <a:t>results</a:t>
            </a:r>
            <a:endParaRPr lang="de-DE" dirty="0">
              <a:solidFill>
                <a:schemeClr val="accent5"/>
              </a:solidFill>
            </a:endParaRP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Summary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of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major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outcomes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Problems and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future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research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bgerundetes Rechteck"/>
          <p:cNvSpPr/>
          <p:nvPr/>
        </p:nvSpPr>
        <p:spPr>
          <a:xfrm>
            <a:off x="8757285" y="6950075"/>
            <a:ext cx="3684270" cy="184721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45" name="Textfeld 25"/>
          <p:cNvSpPr txBox="1"/>
          <p:nvPr>
            <p:ph type="sldNum" sz="quarter" idx="2"/>
          </p:nvPr>
        </p:nvSpPr>
        <p:spPr>
          <a:xfrm>
            <a:off x="351156" y="9276877"/>
            <a:ext cx="127001" cy="185100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146" name="Titel 1"/>
          <p:cNvSpPr txBox="1"/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sz="3200"/>
              <a:t>Motivation</a:t>
            </a:r>
            <a:br>
              <a:rPr sz="3200"/>
            </a:br>
            <a:r>
              <a:rPr sz="2400"/>
              <a:t>Challenge of Working with EEG Data</a:t>
            </a:r>
            <a:endParaRPr sz="2400"/>
          </a:p>
        </p:txBody>
      </p:sp>
      <p:pic>
        <p:nvPicPr>
          <p:cNvPr id="147" name="brain_intro.png" descr="brain_intr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1910" y="2711328"/>
            <a:ext cx="4206231" cy="32362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Linie"/>
          <p:cNvSpPr/>
          <p:nvPr/>
        </p:nvSpPr>
        <p:spPr>
          <a:xfrm>
            <a:off x="4472101" y="3231325"/>
            <a:ext cx="4644593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2"/>
          <a:srcRect l="63667" t="9926" r="661" b="67186"/>
          <a:stretch>
            <a:fillRect/>
          </a:stretch>
        </p:blipFill>
        <p:spPr>
          <a:xfrm>
            <a:off x="8757920" y="2599055"/>
            <a:ext cx="3684270" cy="12649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0" name="What do we get in experiments?"/>
          <p:cNvSpPr txBox="1"/>
          <p:nvPr/>
        </p:nvSpPr>
        <p:spPr>
          <a:xfrm>
            <a:off x="417894" y="6223886"/>
            <a:ext cx="3732571" cy="3752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do we get in experiments?</a:t>
            </a:r>
          </a:p>
        </p:txBody>
      </p:sp>
      <p:pic>
        <p:nvPicPr>
          <p:cNvPr id="151" name="8vpNK0RkvtJ3km9rQluiOhn-yrq6bMn0j0efc7ObNfhVvpeAA4UHqiFQ8YZuopBTj3RQWiDA70VpF12p7-_kEu0_kPJezU6Z5Sn40FXMW9B4u-hwiDsBE78S8E5eGIq83JJCQ7P24sc.png" descr="8vpNK0RkvtJ3km9rQluiOhn-yrq6bMn0j0efc7ObNfhVvpeAA4UHqiFQ8YZuopBTj3RQWiDA70VpF12p7-_kEu0_kPJezU6Z5Sn40FXMW9B4u-hwiDsBE78S8E5eGIq83JJCQ7P24sc.png"/>
          <p:cNvPicPr>
            <a:picLocks noChangeAspect="1"/>
          </p:cNvPicPr>
          <p:nvPr/>
        </p:nvPicPr>
        <p:blipFill>
          <a:blip r:embed="rId3"/>
          <a:srcRect l="12601" t="27144" r="33410" b="41883"/>
          <a:stretch>
            <a:fillRect/>
          </a:stretch>
        </p:blipFill>
        <p:spPr>
          <a:xfrm>
            <a:off x="801296" y="6860672"/>
            <a:ext cx="6684020" cy="19507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“"/>
          <p:cNvSpPr txBox="1"/>
          <p:nvPr/>
        </p:nvSpPr>
        <p:spPr>
          <a:xfrm>
            <a:off x="10474896" y="6526934"/>
            <a:ext cx="463623" cy="130072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8500">
                <a:solidFill>
                  <a:srgbClr val="A7A7A7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53" name="Working with EEG data is…"/>
          <p:cNvSpPr txBox="1"/>
          <p:nvPr/>
        </p:nvSpPr>
        <p:spPr>
          <a:xfrm>
            <a:off x="8982345" y="7293567"/>
            <a:ext cx="3288705" cy="11507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800"/>
            </a:pPr>
            <a:r>
              <a:t>Working with EEG data is </a:t>
            </a:r>
          </a:p>
          <a:p>
            <a:pPr algn="ctr">
              <a:defRPr sz="1800"/>
            </a:pPr>
            <a:r>
              <a:t>therefore</a:t>
            </a:r>
            <a:br/>
            <a:r>
              <a:t>the process of source separation</a:t>
            </a:r>
          </a:p>
        </p:txBody>
      </p:sp>
      <p:sp>
        <p:nvSpPr>
          <p:cNvPr id="154" name="EEG Channels"/>
          <p:cNvSpPr txBox="1"/>
          <p:nvPr/>
        </p:nvSpPr>
        <p:spPr>
          <a:xfrm rot="16200000">
            <a:off x="-167949" y="7656079"/>
            <a:ext cx="1570284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t> EEG Channels</a:t>
            </a:r>
          </a:p>
        </p:txBody>
      </p:sp>
      <p:sp>
        <p:nvSpPr>
          <p:cNvPr id="155" name="time t in seconds"/>
          <p:cNvSpPr txBox="1"/>
          <p:nvPr/>
        </p:nvSpPr>
        <p:spPr>
          <a:xfrm>
            <a:off x="3489424" y="8791461"/>
            <a:ext cx="1789285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t>time t in seconds</a:t>
            </a:r>
          </a:p>
        </p:txBody>
      </p:sp>
      <p:sp>
        <p:nvSpPr>
          <p:cNvPr id="156" name="Kreis"/>
          <p:cNvSpPr/>
          <p:nvPr/>
        </p:nvSpPr>
        <p:spPr>
          <a:xfrm>
            <a:off x="2619342" y="2448340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57" name="Kreis"/>
          <p:cNvSpPr/>
          <p:nvPr/>
        </p:nvSpPr>
        <p:spPr>
          <a:xfrm>
            <a:off x="846422" y="3383339"/>
            <a:ext cx="565907" cy="56590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58" name="Kreis"/>
          <p:cNvSpPr/>
          <p:nvPr/>
        </p:nvSpPr>
        <p:spPr>
          <a:xfrm>
            <a:off x="7568254" y="823162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59" name="Kreis"/>
          <p:cNvSpPr/>
          <p:nvPr/>
        </p:nvSpPr>
        <p:spPr>
          <a:xfrm>
            <a:off x="7568254" y="775921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60" name="Kreis"/>
          <p:cNvSpPr/>
          <p:nvPr/>
        </p:nvSpPr>
        <p:spPr>
          <a:xfrm>
            <a:off x="7568254" y="730201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61" name="Kreis"/>
          <p:cNvSpPr/>
          <p:nvPr/>
        </p:nvSpPr>
        <p:spPr>
          <a:xfrm>
            <a:off x="7568254" y="679010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62" name="Linie"/>
          <p:cNvSpPr/>
          <p:nvPr/>
        </p:nvSpPr>
        <p:spPr>
          <a:xfrm flipH="1" flipV="1">
            <a:off x="3912628" y="3376873"/>
            <a:ext cx="2194645" cy="309867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163" name="Linie"/>
          <p:cNvSpPr/>
          <p:nvPr/>
        </p:nvSpPr>
        <p:spPr>
          <a:xfrm flipH="1" flipV="1">
            <a:off x="4418554" y="3237266"/>
            <a:ext cx="3730093" cy="34995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164" name="Kreis"/>
          <p:cNvSpPr/>
          <p:nvPr/>
        </p:nvSpPr>
        <p:spPr>
          <a:xfrm>
            <a:off x="3879182" y="2986820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65" name="What we wish to have?"/>
          <p:cNvSpPr txBox="1"/>
          <p:nvPr/>
        </p:nvSpPr>
        <p:spPr>
          <a:xfrm>
            <a:off x="9089297" y="2057584"/>
            <a:ext cx="3232280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we wish to have?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Electroencephalogram (EEG) Concept</a:t>
            </a:r>
          </a:p>
        </p:txBody>
      </p:sp>
      <p:sp>
        <p:nvSpPr>
          <p:cNvPr id="167" name="Kreis"/>
          <p:cNvSpPr/>
          <p:nvPr/>
        </p:nvSpPr>
        <p:spPr>
          <a:xfrm>
            <a:off x="4280502" y="372342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/>
        </p:txBody>
      </p:sp>
      <p:sp>
        <p:nvSpPr>
          <p:cNvPr id="168" name="Rechteck"/>
          <p:cNvSpPr/>
          <p:nvPr/>
        </p:nvSpPr>
        <p:spPr>
          <a:xfrm>
            <a:off x="6107372" y="3593146"/>
            <a:ext cx="2057196" cy="290338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/>
        </p:txBody>
      </p:sp>
      <p:pic>
        <p:nvPicPr>
          <p:cNvPr id="169" name="Bild" descr="Bild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169240" y="3637330"/>
            <a:ext cx="1921028" cy="28466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0" name="Inhaltsplatzhalter 2"/>
          <p:cNvSpPr txBox="1"/>
          <p:nvPr>
            <p:ph type="body" sz="quarter" idx="1"/>
          </p:nvPr>
        </p:nvSpPr>
        <p:spPr>
          <a:xfrm>
            <a:off x="8771255" y="3947160"/>
            <a:ext cx="3684905" cy="253301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1049655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475"/>
            </a:pPr>
            <a:r>
              <a:rPr sz="1800"/>
              <a:t>We are observing the "oscillating slow fields" of neurons in the upper layers of the cerebral cortex</a:t>
            </a:r>
            <a:r>
              <a:rPr lang="de-DE" sz="1800"/>
              <a:t>.</a:t>
            </a:r>
            <a:endParaRPr lang="de-DE" sz="1800"/>
          </a:p>
          <a:p>
            <a:pPr marL="0" indent="0" defTabSz="1049655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475"/>
            </a:pPr>
            <a:r>
              <a:rPr sz="1800"/>
              <a:t>These changes in </a:t>
            </a:r>
            <a:r>
              <a:rPr sz="1800" b="1"/>
              <a:t>electrical</a:t>
            </a:r>
            <a:r>
              <a:rPr sz="1800"/>
              <a:t> </a:t>
            </a:r>
            <a:r>
              <a:rPr sz="1800" b="1"/>
              <a:t>potential</a:t>
            </a:r>
            <a:r>
              <a:rPr sz="1800"/>
              <a:t> lead a neuron to be more likely or less likely to fire action potentials and are important in encoding information in the brain.</a:t>
            </a:r>
            <a:endParaRPr sz="180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feld 25"/>
          <p:cNvSpPr txBox="1"/>
          <p:nvPr>
            <p:ph type="sldNum" sz="quarter" idx="2"/>
          </p:nvPr>
        </p:nvSpPr>
        <p:spPr>
          <a:xfrm>
            <a:off x="351156" y="9276877"/>
            <a:ext cx="127001" cy="185100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146" name="Titel 1"/>
          <p:cNvSpPr txBox="1"/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de-DE" sz="3200"/>
              <a:t>The Concept of Source Seperation </a:t>
            </a:r>
            <a:br>
              <a:rPr sz="3200"/>
            </a:br>
            <a:r>
              <a:rPr lang="de-DE" sz="2400"/>
              <a:t>Cocktail Party Problem</a:t>
            </a:r>
            <a:endParaRPr lang="de-DE" sz="240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2660" y="4487545"/>
            <a:ext cx="2908300" cy="1778635"/>
          </a:xfrm>
          <a:prstGeom prst="rect">
            <a:avLst/>
          </a:prstGeom>
        </p:spPr>
      </p:pic>
      <p:sp>
        <p:nvSpPr>
          <p:cNvPr id="2" name="Kreis">
            <a:hlinkClick r:id="" action="ppaction://noaction">
              <a:snd r:embed="rId2" name="/mixed_signal0.wav"/>
            </a:hlinkClick>
          </p:cNvPr>
          <p:cNvSpPr/>
          <p:nvPr/>
        </p:nvSpPr>
        <p:spPr>
          <a:xfrm>
            <a:off x="9424637" y="5093750"/>
            <a:ext cx="565907" cy="565907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pic>
        <p:nvPicPr>
          <p:cNvPr id="5" name="mixed_signal0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2455" y="5153660"/>
            <a:ext cx="450215" cy="447040"/>
          </a:xfrm>
          <a:prstGeom prst="rect">
            <a:avLst/>
          </a:prstGeom>
        </p:spPr>
      </p:pic>
      <p:sp>
        <p:nvSpPr>
          <p:cNvPr id="6" name="Kreis"/>
          <p:cNvSpPr/>
          <p:nvPr/>
        </p:nvSpPr>
        <p:spPr>
          <a:xfrm>
            <a:off x="1580839" y="7397925"/>
            <a:ext cx="565907" cy="56578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sp>
        <p:nvSpPr>
          <p:cNvPr id="7" name="Kreis"/>
          <p:cNvSpPr/>
          <p:nvPr/>
        </p:nvSpPr>
        <p:spPr>
          <a:xfrm>
            <a:off x="1580839" y="5996480"/>
            <a:ext cx="565907" cy="565785"/>
          </a:xfrm>
          <a:prstGeom prst="ellipse">
            <a:avLst/>
          </a:prstGeom>
          <a:solidFill>
            <a:schemeClr val="accent1">
              <a:satOff val="-27620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sp>
        <p:nvSpPr>
          <p:cNvPr id="8" name="Kreis"/>
          <p:cNvSpPr/>
          <p:nvPr/>
        </p:nvSpPr>
        <p:spPr>
          <a:xfrm>
            <a:off x="1580839" y="4595035"/>
            <a:ext cx="565907" cy="565785"/>
          </a:xfrm>
          <a:prstGeom prst="ellipse">
            <a:avLst/>
          </a:prstGeom>
          <a:solidFill>
            <a:schemeClr val="accent1">
              <a:satOff val="-30329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sp>
        <p:nvSpPr>
          <p:cNvPr id="9" name="Kreis"/>
          <p:cNvSpPr/>
          <p:nvPr/>
        </p:nvSpPr>
        <p:spPr>
          <a:xfrm>
            <a:off x="1580839" y="319346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p/>
        </p:txBody>
      </p:sp>
      <p:pic>
        <p:nvPicPr>
          <p:cNvPr id="10" name="rov1_recovered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5375" y="4577080"/>
            <a:ext cx="450215" cy="44704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3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0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11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758</Words>
  <Application>WPS Presentation</Application>
  <PresentationFormat>A3 Paper (297x420 mm)</PresentationFormat>
  <Paragraphs>38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Arial</vt:lpstr>
      <vt:lpstr>SimSun</vt:lpstr>
      <vt:lpstr>Wingdings</vt:lpstr>
      <vt:lpstr>Systemschrift Normal</vt:lpstr>
      <vt:lpstr>Thonburi</vt:lpstr>
      <vt:lpstr>Charter Roman</vt:lpstr>
      <vt:lpstr>微软雅黑</vt:lpstr>
      <vt:lpstr>汉仪旗黑</vt:lpstr>
      <vt:lpstr>Arial Unicode MS</vt:lpstr>
      <vt:lpstr>Calibri</vt:lpstr>
      <vt:lpstr>Helvetica Neue</vt:lpstr>
      <vt:lpstr>Wingdings</vt:lpstr>
      <vt:lpstr>宋体-简</vt:lpstr>
      <vt:lpstr>Präsentation - EMK</vt:lpstr>
      <vt:lpstr>Spatial Filtering for Source Separation in EEG Data</vt:lpstr>
      <vt:lpstr>Agena</vt:lpstr>
      <vt:lpstr>Motivation Challenge of Working with EEG Data</vt:lpstr>
      <vt:lpstr>The Concept of Source Seperation  Cocktail Party Problem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felix</cp:lastModifiedBy>
  <cp:revision>1221</cp:revision>
  <cp:lastPrinted>2021-02-13T22:05:07Z</cp:lastPrinted>
  <dcterms:created xsi:type="dcterms:W3CDTF">2021-02-13T22:05:07Z</dcterms:created>
  <dcterms:modified xsi:type="dcterms:W3CDTF">2021-02-13T22:05:07Z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1031-3.1.1.5096</vt:lpwstr>
  </property>
</Properties>
</file>